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888"/>
    <a:srgbClr val="6600CC"/>
    <a:srgbClr val="47B1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D793-0BCB-4C89-8B10-04E9E2F8A2DE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BBBC-F300-49B5-A716-582CB6F815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224C-47F5-484F-B315-C2C492B484AD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E7A9-6F5E-4A11-8B49-4B726AEFAD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AD94-DF63-43C2-944B-D72FE5E078A3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29E2-661D-4D5F-A8C2-0630390C49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FCB9-E9F9-489E-A920-5C891555FDAD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3F14-A6F9-4B72-97D0-B69AC3C313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8D59-4DF4-4C70-B993-930CC87344C9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8DE4-D434-44CD-A8FA-7550451EE6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FF8F-4E84-4884-991C-4FD294E3D0F1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E401-592C-4FFC-AB78-7A778F5538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261-DD67-4E8B-B028-02B4B023B2EB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227C-A1E0-4673-9A28-C0935D707B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36BD-A244-4D2D-BF98-AAA00CADD7BD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B743-228C-494D-B541-4A460FA9E3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3A97-B7E3-4CE2-A23D-9F1E4B7160DC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B594-D249-43BF-954F-AB950DC7FD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66B5-5E8C-43A6-86C2-B502B1DA43B4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60A9-0191-444A-8E58-E7C95CCCC9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F44-3ABE-457D-8BC3-1B96F9056DED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284-E814-4083-BF55-E867716557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700B6-D027-450C-8FD0-3AF614FBAF2C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3C827-894C-45EE-BB1E-22268F5FC1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adrian.hudec.szm.com/Obrazky%20-%20moja%20stranka/Zem-Slnko-Mesiac.jpg"/>
          <p:cNvPicPr>
            <a:picLocks noChangeAspect="1" noChangeArrowheads="1"/>
          </p:cNvPicPr>
          <p:nvPr/>
        </p:nvPicPr>
        <p:blipFill>
          <a:blip r:embed="rId2"/>
          <a:srcRect t="6648"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339752" y="188640"/>
            <a:ext cx="65785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Prečo sa Mesiac mení?</a:t>
            </a:r>
          </a:p>
        </p:txBody>
      </p:sp>
      <p:sp>
        <p:nvSpPr>
          <p:cNvPr id="8" name="Obdĺžnik 7"/>
          <p:cNvSpPr/>
          <p:nvPr/>
        </p:nvSpPr>
        <p:spPr>
          <a:xfrm>
            <a:off x="0" y="6021288"/>
            <a:ext cx="489044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010650" cy="1143000"/>
          </a:xfrm>
        </p:spPr>
        <p:txBody>
          <a:bodyPr/>
          <a:lstStyle/>
          <a:p>
            <a:pPr eaLnBrk="1" hangingPunct="1"/>
            <a:r>
              <a:rPr lang="sk-SK" sz="5400" b="1" smtClean="0">
                <a:solidFill>
                  <a:srgbClr val="FFC000"/>
                </a:solidFill>
                <a:latin typeface="Century Schoolbook" pitchFamily="18" charset="0"/>
              </a:rPr>
              <a:t>Prvý človek na Mesiaci</a:t>
            </a: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v roku 1969,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kozmická loď Apollo,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americký kozmonaut Neil Armstrong.</a:t>
            </a:r>
          </a:p>
        </p:txBody>
      </p:sp>
      <p:pic>
        <p:nvPicPr>
          <p:cNvPr id="11268" name="Picture 2" descr="http://www.vesmir.sk/images/upimages/novinky/2009/NeilArmst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80728"/>
            <a:ext cx="1871663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 descr="http://www.sis2004-dresden.de/img/apollo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744416" cy="291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2" name="Picture 8" descr="http://www.kscvisit.com/art/apollo-11-lift-off2.jpg"/>
          <p:cNvPicPr>
            <a:picLocks noChangeAspect="1" noChangeArrowheads="1"/>
          </p:cNvPicPr>
          <p:nvPr/>
        </p:nvPicPr>
        <p:blipFill>
          <a:blip r:embed="rId4" cstate="print"/>
          <a:srcRect b="7361"/>
          <a:stretch>
            <a:fillRect/>
          </a:stretch>
        </p:blipFill>
        <p:spPr bwMode="auto">
          <a:xfrm>
            <a:off x="755576" y="3140968"/>
            <a:ext cx="3096344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Umelé družice</a:t>
            </a: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C000"/>
                </a:solidFill>
              </a:rPr>
              <a:t>satelity </a:t>
            </a:r>
            <a:r>
              <a:rPr lang="sk-SK" smtClean="0">
                <a:solidFill>
                  <a:srgbClr val="FF0000"/>
                </a:solidFill>
              </a:rPr>
              <a:t>– umelé kozmické telesá pohybujúce sa po obežnej dráhe,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zbierajú informácie,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umožňujú: - používať mobilné telefóny,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0000"/>
                </a:solidFill>
              </a:rPr>
              <a:t>                        - pozerať televíziu,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0000"/>
                </a:solidFill>
              </a:rPr>
              <a:t>                        - riadiť lietadlá, lode.</a:t>
            </a:r>
          </a:p>
        </p:txBody>
      </p:sp>
      <p:pic>
        <p:nvPicPr>
          <p:cNvPr id="12293" name="Picture 5" descr="http://upload.wikimedia.org/wikipedia/commons/thumb/3/3e/Navstar-2.jpg/220px-Navst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2095500" cy="2095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5" name="Picture 7" descr="http://ilustrace.pixmac.cz/4/satelitni-umela-druzice-na-orbite-zeme-ve-vesmiru-art-pixmac-ilustrace-12038687.jpg"/>
          <p:cNvPicPr>
            <a:picLocks noChangeAspect="1" noChangeArrowheads="1"/>
          </p:cNvPicPr>
          <p:nvPr/>
        </p:nvPicPr>
        <p:blipFill>
          <a:blip r:embed="rId3" cstate="print"/>
          <a:srcRect l="2782" r="10279" b="16204"/>
          <a:stretch>
            <a:fillRect/>
          </a:stretch>
        </p:blipFill>
        <p:spPr bwMode="auto">
          <a:xfrm>
            <a:off x="6228184" y="3861048"/>
            <a:ext cx="273630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301" name="Picture 13" descr="http://www.gjar-po.sk/heureka/ucastnici/vazkovia/sputnik/obdrahy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033089"/>
            <a:ext cx="3312368" cy="1824911"/>
          </a:xfrm>
          <a:prstGeom prst="roundRect">
            <a:avLst>
              <a:gd name="adj" fmla="val 85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Sputnik</a:t>
            </a: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prvá umelá družica,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vypustili ju v Rusku v roku 1957.</a:t>
            </a:r>
          </a:p>
        </p:txBody>
      </p:sp>
      <p:pic>
        <p:nvPicPr>
          <p:cNvPr id="13317" name="Picture 5" descr="http://www.starbasemn.org/students/OCImages/sput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http://zlataky.cz/images/product_info/sput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555776" cy="195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Picture 7" descr="http://space.skyrocket.de/img_lau/sputnik-1_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80928"/>
            <a:ext cx="2520280" cy="390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5400" b="1" smtClean="0">
                <a:solidFill>
                  <a:srgbClr val="FFC000"/>
                </a:solidFill>
                <a:latin typeface="Century Schoolbook" pitchFamily="18" charset="0"/>
              </a:rPr>
              <a:t>Prečo sa Mesiac mení?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52413" y="1628775"/>
            <a:ext cx="9396413" cy="568801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        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Mesiac je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prirodzená družica 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Zeme. Obieha takmer po kruhovej dráhe. Jeden obeh trvá približne      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28 dní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. Nesvieti, len odráža slnečné svetlo. Zmeny podoby Mesiaca počas obehu nazývame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mesačné fázy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.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Nov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 – Mesiac nevidíme,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Prvá štvrť 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– Mesiac dorastá,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spln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 – Mesiac celý žiari, 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Posledná štvrť 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– Mesiac cúva. Prvým človekom na Mesiaci bol Američan </a:t>
            </a:r>
            <a:r>
              <a:rPr lang="sk-SK" sz="6900" b="1" dirty="0" err="1" smtClean="0">
                <a:solidFill>
                  <a:srgbClr val="FFC000"/>
                </a:solidFill>
                <a:cs typeface="Arial" pitchFamily="34" charset="0"/>
              </a:rPr>
              <a:t>Neil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sk-SK" sz="6900" b="1" dirty="0" err="1" smtClean="0">
                <a:solidFill>
                  <a:srgbClr val="FFC000"/>
                </a:solidFill>
                <a:cs typeface="Arial" pitchFamily="34" charset="0"/>
              </a:rPr>
              <a:t>Armstrong</a:t>
            </a:r>
            <a:r>
              <a:rPr lang="sk-SK" sz="69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sk-SK" sz="6900" b="1" dirty="0" smtClean="0">
                <a:solidFill>
                  <a:srgbClr val="FF0000"/>
                </a:solidFill>
                <a:cs typeface="Arial" pitchFamily="34" charset="0"/>
              </a:rPr>
              <a:t>(1969). Prvá umelá družica (satelit) bola vypustená v Rusku v roku 1957. Satelity umožňujú zbierať informácie, využívať mobily, sledovať televíziu, riadiť lietadlá   a lode.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764704"/>
            <a:ext cx="6868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Ďakujem za pozornosť.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600" b="1" smtClean="0">
                <a:solidFill>
                  <a:srgbClr val="FFC000"/>
                </a:solidFill>
                <a:latin typeface="Century Schoolbook" pitchFamily="18" charset="0"/>
              </a:rPr>
              <a:t>Mesiac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je prirodzená družica Zeme,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je priťahovaný k Zemi gravitačnou silou,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obieha okolo Zeme takmer po kruhovej dráhe.</a:t>
            </a:r>
          </a:p>
        </p:txBody>
      </p:sp>
      <p:pic>
        <p:nvPicPr>
          <p:cNvPr id="3076" name="Picture 2" descr="http://1.bp.blogspot.com/_Wp4eH3_3sBE/THb1fOA0G8I/AAAAAAAACtc/btuUodQppyE/s1600/mesiac.jpg"/>
          <p:cNvPicPr>
            <a:picLocks noChangeAspect="1" noChangeArrowheads="1"/>
          </p:cNvPicPr>
          <p:nvPr/>
        </p:nvPicPr>
        <p:blipFill>
          <a:blip r:embed="rId2" cstate="print"/>
          <a:srcRect l="3780" t="7413" r="5501" b="9207"/>
          <a:stretch>
            <a:fillRect/>
          </a:stretch>
        </p:blipFill>
        <p:spPr bwMode="auto">
          <a:xfrm>
            <a:off x="395536" y="3356992"/>
            <a:ext cx="3528392" cy="330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4" descr="http://files.energiezivota.webnode.cz/200000138-0696e07914/zemaluna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32448" cy="322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nd04.jxs.cz/229/255/ad2e208600_76969390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231776" cy="213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-541338" y="260350"/>
            <a:ext cx="8229601" cy="1143000"/>
          </a:xfrm>
        </p:spPr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Povrch Mesiaca</a:t>
            </a:r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je skalnatý a nerovný,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nachádzajú sa na ňom veľké priehlbiny – krátery,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nie je tam voda ani vzduch,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gravitačná sila je 6-krát menšia ako na Zemi.</a:t>
            </a:r>
          </a:p>
          <a:p>
            <a:pPr eaLnBrk="1" hangingPunct="1"/>
            <a:endParaRPr lang="sk-SK" smtClean="0"/>
          </a:p>
        </p:txBody>
      </p:sp>
      <p:pic>
        <p:nvPicPr>
          <p:cNvPr id="4100" name="Picture 2" descr="http://upload.wikimedia.org/wikipedia/commons/thumb/f/f6/Lunar_crater_Daedalus.jpg/220px-Lunar_crater_Daeda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95500" cy="203835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4" descr="http://upload.wikimedia.org/wikipedia/commons/thumb/2/24/Phoebe_13-06-2004.jpg/300px-Phoebe_13-06-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2857500" cy="27813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http://www.cez-okno.net/files/clanok-subory-2010/mesiac-fotografie-povrchu-2.jpg"/>
          <p:cNvPicPr>
            <a:picLocks noChangeAspect="1" noChangeArrowheads="1"/>
          </p:cNvPicPr>
          <p:nvPr/>
        </p:nvPicPr>
        <p:blipFill>
          <a:blip r:embed="rId4" cstate="print"/>
          <a:srcRect l="8467" t="6158" r="9280" b="15317"/>
          <a:stretch>
            <a:fillRect/>
          </a:stretch>
        </p:blipFill>
        <p:spPr bwMode="auto">
          <a:xfrm>
            <a:off x="5796136" y="3933056"/>
            <a:ext cx="3167063" cy="237648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3" name="Picture 8" descr="http://www.oskole.sk/userfiles/image/Zofia/Okt%C3%B3ber/Fyzika/Gravitacna_sila_6r_november_html_63311f37.jpg"/>
          <p:cNvPicPr>
            <a:picLocks noChangeAspect="1" noChangeArrowheads="1"/>
          </p:cNvPicPr>
          <p:nvPr/>
        </p:nvPicPr>
        <p:blipFill>
          <a:blip r:embed="rId5" cstate="print"/>
          <a:srcRect l="6818" r="24554"/>
          <a:stretch>
            <a:fillRect/>
          </a:stretch>
        </p:blipFill>
        <p:spPr bwMode="auto">
          <a:xfrm>
            <a:off x="2987824" y="5273675"/>
            <a:ext cx="2916237" cy="1584325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-973138" y="333375"/>
            <a:ext cx="8229601" cy="1143000"/>
          </a:xfrm>
        </p:spPr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Obeh Mesiaca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trvá okolo Zeme približne 28 dní,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počas obehu mení svoj vzhľad,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nesvieti – odráža slnečné svetlo.</a:t>
            </a:r>
          </a:p>
        </p:txBody>
      </p:sp>
      <p:pic>
        <p:nvPicPr>
          <p:cNvPr id="5124" name="Picture 2" descr="http://www.cez-okno.net/files/clanok-subory-2009/mesiac-obeh-okolo-z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960564" cy="28810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662888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5" name="Picture 4" descr="http://img.ephoto.sk/data/users/17863/photos/3d58d70646aa7cb71aee74bd19b176e25496bce5_large.jpg"/>
          <p:cNvPicPr>
            <a:picLocks noChangeAspect="1" noChangeArrowheads="1"/>
          </p:cNvPicPr>
          <p:nvPr/>
        </p:nvPicPr>
        <p:blipFill>
          <a:blip r:embed="rId3" cstate="print"/>
          <a:srcRect l="15250" t="7343" r="8473" b="6934"/>
          <a:stretch>
            <a:fillRect/>
          </a:stretch>
        </p:blipFill>
        <p:spPr bwMode="auto">
          <a:xfrm>
            <a:off x="4499992" y="3501008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662888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6" name="Picture 6" descr="http://www.itnet.sk/lovryb.sk/img/master_img/lunarny-kalendar/lunarny-kalendar_1.jpg"/>
          <p:cNvPicPr>
            <a:picLocks noChangeAspect="1" noChangeArrowheads="1"/>
          </p:cNvPicPr>
          <p:nvPr/>
        </p:nvPicPr>
        <p:blipFill>
          <a:blip r:embed="rId4" cstate="print"/>
          <a:srcRect l="43985"/>
          <a:stretch>
            <a:fillRect/>
          </a:stretch>
        </p:blipFill>
        <p:spPr bwMode="auto">
          <a:xfrm>
            <a:off x="5940152" y="620688"/>
            <a:ext cx="2935287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662888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Mesačné fázy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sú zmeny podoby Mesiaca.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FF00"/>
                </a:solidFill>
              </a:rPr>
              <a:t>Nov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FF00"/>
                </a:solidFill>
              </a:rPr>
              <a:t>Prvá štvrť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FF00"/>
                </a:solidFill>
              </a:rPr>
              <a:t>Spln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solidFill>
                  <a:srgbClr val="FFFF00"/>
                </a:solidFill>
              </a:rPr>
              <a:t>Posledná štvrť</a:t>
            </a:r>
          </a:p>
        </p:txBody>
      </p:sp>
      <p:pic>
        <p:nvPicPr>
          <p:cNvPr id="6148" name="Picture 2" descr="http://www.meteo.sk/meteosk2009-cutted/mesiac_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520280" cy="1538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http://www.deeweenka.szm.com/biorytmy/pics/mf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5941168" cy="3197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600" b="1" smtClean="0">
                <a:solidFill>
                  <a:srgbClr val="FFC000"/>
                </a:solidFill>
                <a:latin typeface="Century Schoolbook" pitchFamily="18" charset="0"/>
              </a:rPr>
              <a:t>Nov</a:t>
            </a: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je najbližšie k Slnku,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k Zemi je otočený neosvetlenou časťou,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nevidíme.</a:t>
            </a:r>
          </a:p>
        </p:txBody>
      </p:sp>
      <p:pic>
        <p:nvPicPr>
          <p:cNvPr id="7172" name="Picture 2" descr="http://astroportal.sk/images/zatmenie_prstenc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39"/>
            <a:ext cx="2808312" cy="276359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3" name="Picture 4" descr="http://www.slovacivosvete.sk/data/att/662_obr.jpg"/>
          <p:cNvPicPr>
            <a:picLocks noChangeAspect="1" noChangeArrowheads="1"/>
          </p:cNvPicPr>
          <p:nvPr/>
        </p:nvPicPr>
        <p:blipFill>
          <a:blip r:embed="rId3" cstate="print"/>
          <a:srcRect t="7938"/>
          <a:stretch>
            <a:fillRect/>
          </a:stretch>
        </p:blipFill>
        <p:spPr bwMode="auto">
          <a:xfrm>
            <a:off x="6012160" y="188640"/>
            <a:ext cx="2798147" cy="206084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4" name="Picture 8" descr="http://www.astronomiaonline.org/storage/foto_clanky/2008080009a.jpg"/>
          <p:cNvPicPr>
            <a:picLocks noChangeAspect="1" noChangeArrowheads="1"/>
          </p:cNvPicPr>
          <p:nvPr/>
        </p:nvPicPr>
        <p:blipFill>
          <a:blip r:embed="rId4" cstate="print"/>
          <a:srcRect t="7394" b="11276"/>
          <a:stretch>
            <a:fillRect/>
          </a:stretch>
        </p:blipFill>
        <p:spPr bwMode="auto">
          <a:xfrm>
            <a:off x="3905250" y="3284984"/>
            <a:ext cx="5238750" cy="316865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Prvá štvrť</a:t>
            </a: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z Mesiaca stále vidíme väčšiu časť,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dorastá,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osvetlená časť má tvar písmena D.</a:t>
            </a:r>
          </a:p>
          <a:p>
            <a:pPr eaLnBrk="1" hangingPunct="1"/>
            <a:endParaRPr lang="sk-SK" smtClean="0"/>
          </a:p>
        </p:txBody>
      </p:sp>
      <p:pic>
        <p:nvPicPr>
          <p:cNvPr id="8196" name="Picture 2" descr="http://jaroslavmerc.files.wordpress.com/2010/01/mlady-mesiac.jpg"/>
          <p:cNvPicPr>
            <a:picLocks noChangeAspect="1" noChangeArrowheads="1"/>
          </p:cNvPicPr>
          <p:nvPr/>
        </p:nvPicPr>
        <p:blipFill>
          <a:blip r:embed="rId2" cstate="print"/>
          <a:srcRect l="19518" t="10042" r="19325" b="25404"/>
          <a:stretch>
            <a:fillRect/>
          </a:stretch>
        </p:blipFill>
        <p:spPr bwMode="auto">
          <a:xfrm>
            <a:off x="755576" y="3356992"/>
            <a:ext cx="3312418" cy="3170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4" descr="http://www.air-and-space.com/Moon/20060929%20first%20quarter%20Moon%2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456384" cy="3097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8198" name="Picture 6" descr="http://www.ezo5element.estranky.sk/img/picture/137/mesiac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692150"/>
            <a:ext cx="2174875" cy="198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600" b="1" smtClean="0">
                <a:solidFill>
                  <a:srgbClr val="FFC000"/>
                </a:solidFill>
                <a:latin typeface="Century Schoolbook" pitchFamily="18" charset="0"/>
              </a:rPr>
              <a:t>Spln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Slnko osvetľuje celú pologuľu Mesiaca,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vidíme ako kruh – žiari.</a:t>
            </a:r>
          </a:p>
        </p:txBody>
      </p:sp>
      <p:pic>
        <p:nvPicPr>
          <p:cNvPr id="9220" name="Picture 2" descr="http://sk.ezo.tv/content?fetch=articlegalery/2100/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924944"/>
            <a:ext cx="4753223" cy="3744913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4" descr="http://img.flog.pravda.sk/2011/02/19/idv_386546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175"/>
            <a:ext cx="4320480" cy="3676650"/>
          </a:xfrm>
          <a:prstGeom prst="ellipse">
            <a:avLst/>
          </a:prstGeom>
          <a:ln w="28575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-396875" y="260350"/>
            <a:ext cx="8229600" cy="1143000"/>
          </a:xfrm>
        </p:spPr>
        <p:txBody>
          <a:bodyPr/>
          <a:lstStyle/>
          <a:p>
            <a:pPr eaLnBrk="1" hangingPunct="1"/>
            <a:r>
              <a:rPr lang="sk-SK" sz="6000" b="1" smtClean="0">
                <a:solidFill>
                  <a:srgbClr val="FFC000"/>
                </a:solidFill>
                <a:latin typeface="Century Schoolbook" pitchFamily="18" charset="0"/>
              </a:rPr>
              <a:t>Posledná štvrť</a:t>
            </a: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vidíme stále menšiu časť mesiaca,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Mesiac cúva,</a:t>
            </a:r>
          </a:p>
          <a:p>
            <a:pPr eaLnBrk="1" hangingPunct="1"/>
            <a:r>
              <a:rPr lang="sk-SK" smtClean="0">
                <a:solidFill>
                  <a:srgbClr val="FF0000"/>
                </a:solidFill>
              </a:rPr>
              <a:t>osvetlená časť má tvar písmena C.</a:t>
            </a:r>
          </a:p>
        </p:txBody>
      </p:sp>
      <p:pic>
        <p:nvPicPr>
          <p:cNvPr id="10244" name="Picture 2" descr="http://www.zverokruh.sk/images/moon/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376488" cy="148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5" name="Picture 4" descr="http://astro-web.sk/foto/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592288" cy="3317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6" name="Picture 6" descr="http://astro-web.ic.cz/foto/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3022925" cy="335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335</Words>
  <Application>Microsoft Office PowerPoint</Application>
  <PresentationFormat>Prezentácia na obrazovke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Schoolbook</vt:lpstr>
      <vt:lpstr>Motív Office</vt:lpstr>
      <vt:lpstr>Snímka 1</vt:lpstr>
      <vt:lpstr>Mesiac</vt:lpstr>
      <vt:lpstr>Povrch Mesiaca</vt:lpstr>
      <vt:lpstr>Obeh Mesiaca</vt:lpstr>
      <vt:lpstr>Mesačné fázy</vt:lpstr>
      <vt:lpstr>Nov</vt:lpstr>
      <vt:lpstr>Prvá štvrť</vt:lpstr>
      <vt:lpstr>Spln</vt:lpstr>
      <vt:lpstr>Posledná štvrť</vt:lpstr>
      <vt:lpstr>Prvý človek na Mesiaci</vt:lpstr>
      <vt:lpstr>Umelé družice</vt:lpstr>
      <vt:lpstr>Sputnik</vt:lpstr>
      <vt:lpstr>Prečo sa Mesiac mení?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ziak</cp:lastModifiedBy>
  <cp:revision>30</cp:revision>
  <dcterms:created xsi:type="dcterms:W3CDTF">2012-12-29T13:58:24Z</dcterms:created>
  <dcterms:modified xsi:type="dcterms:W3CDTF">2014-10-22T10:03:29Z</dcterms:modified>
</cp:coreProperties>
</file>